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5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66" r:id="rId14"/>
    <p:sldId id="285" r:id="rId15"/>
    <p:sldId id="296" r:id="rId16"/>
    <p:sldId id="271" r:id="rId17"/>
    <p:sldId id="297" r:id="rId18"/>
    <p:sldId id="273" r:id="rId19"/>
    <p:sldId id="274" r:id="rId20"/>
    <p:sldId id="298" r:id="rId21"/>
    <p:sldId id="299" r:id="rId22"/>
    <p:sldId id="300" r:id="rId23"/>
    <p:sldId id="301" r:id="rId24"/>
    <p:sldId id="302" r:id="rId2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89852" autoAdjust="0"/>
  </p:normalViewPr>
  <p:slideViewPr>
    <p:cSldViewPr>
      <p:cViewPr varScale="1">
        <p:scale>
          <a:sx n="114" d="100"/>
          <a:sy n="114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3B-496A-8AE6-31421DFE06A9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53B-496A-8AE6-31421DFE06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3B-496A-8AE6-31421DFE06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53B-496A-8AE6-31421DFE06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3B-496A-8AE6-31421DFE06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553B-496A-8AE6-31421DFE06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3B-496A-8AE6-31421DFE06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553B-496A-8AE6-31421DFE06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3B-496A-8AE6-31421DFE06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553B-496A-8AE6-31421DFE06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3B-496A-8AE6-31421DFE06A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C-553B-496A-8AE6-31421DFE06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553B-496A-8AE6-31421DFE06A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553B-496A-8AE6-31421DFE06A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553B-496A-8AE6-31421DFE06A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553B-496A-8AE6-31421DFE06A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5F96048-D09B-40E3-90F9-685D1E13AF6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53B-496A-8AE6-31421DFE06A9}"/>
                </c:ext>
              </c:extLst>
            </c:dLbl>
            <c:dLbl>
              <c:idx val="1"/>
              <c:layout>
                <c:manualLayout>
                  <c:x val="-5.7482137649460481E-2"/>
                  <c:y val="8.3292822731139193E-2"/>
                </c:manualLayout>
              </c:layout>
              <c:tx>
                <c:rich>
                  <a:bodyPr/>
                  <a:lstStyle/>
                  <a:p>
                    <a:fld id="{99B223D0-B64A-4A15-AE11-E30DB6157F19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53B-496A-8AE6-31421DFE06A9}"/>
                </c:ext>
              </c:extLst>
            </c:dLbl>
            <c:dLbl>
              <c:idx val="2"/>
              <c:layout>
                <c:manualLayout>
                  <c:x val="-5.1987581413434431E-2"/>
                  <c:y val="9.8230713124315319E-2"/>
                </c:manualLayout>
              </c:layout>
              <c:tx>
                <c:rich>
                  <a:bodyPr/>
                  <a:lstStyle/>
                  <a:p>
                    <a:fld id="{56C17DDF-8A9F-436F-B55C-90816AF2BF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53B-496A-8AE6-31421DFE06A9}"/>
                </c:ext>
              </c:extLst>
            </c:dLbl>
            <c:dLbl>
              <c:idx val="3"/>
              <c:layout>
                <c:manualLayout>
                  <c:x val="-8.664102751045008E-2"/>
                  <c:y val="0.11402463533700895"/>
                </c:manualLayout>
              </c:layout>
              <c:tx>
                <c:rich>
                  <a:bodyPr/>
                  <a:lstStyle/>
                  <a:p>
                    <a:fld id="{C57AEF7C-2086-43F0-B8D5-8FD770D06D9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53B-496A-8AE6-31421DFE06A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A69132A1-425C-4A9F-8FE6-199B6DD113F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53B-496A-8AE6-31421DFE06A9}"/>
                </c:ext>
              </c:extLst>
            </c:dLbl>
            <c:dLbl>
              <c:idx val="5"/>
              <c:layout>
                <c:manualLayout>
                  <c:x val="-0.15070149217458934"/>
                  <c:y val="0.16590742268781636"/>
                </c:manualLayout>
              </c:layout>
              <c:tx>
                <c:rich>
                  <a:bodyPr/>
                  <a:lstStyle/>
                  <a:p>
                    <a:fld id="{D9BAADA6-6040-4ED7-AED7-FEA519A32AD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53B-496A-8AE6-31421DFE06A9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EF59ECBC-42E2-466E-B68D-12E1FAC04C0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3B-496A-8AE6-31421DFE06A9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E4DC100-67D7-453A-B417-1BF7BB3720F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53B-496A-8AE6-31421DFE06A9}"/>
                </c:ext>
              </c:extLst>
            </c:dLbl>
            <c:dLbl>
              <c:idx val="8"/>
              <c:layout>
                <c:manualLayout>
                  <c:x val="-8.0398804316127156E-2"/>
                  <c:y val="-0.19173104924325937"/>
                </c:manualLayout>
              </c:layout>
              <c:tx>
                <c:rich>
                  <a:bodyPr/>
                  <a:lstStyle/>
                  <a:p>
                    <a:fld id="{F5AB6FDF-7797-4CBB-BD52-300B18EFBC6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53B-496A-8AE6-31421DFE06A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3B-496A-8AE6-31421DFE06A9}"/>
                </c:ext>
              </c:extLst>
            </c:dLbl>
            <c:dLbl>
              <c:idx val="10"/>
              <c:layout>
                <c:manualLayout>
                  <c:x val="-2.7596237970253717E-2"/>
                  <c:y val="-0.22400232908612339"/>
                </c:manualLayout>
              </c:layout>
              <c:tx>
                <c:rich>
                  <a:bodyPr/>
                  <a:lstStyle/>
                  <a:p>
                    <a:fld id="{93753E7F-BDE1-4690-BC58-F762FA8CB36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3B-496A-8AE6-31421DFE06A9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68986CCE-196A-4FFE-B711-1FD1A7A212C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53B-496A-8AE6-31421DFE06A9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53E51FEB-49D2-4184-9D7C-06CAEE188E3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53B-496A-8AE6-31421DFE06A9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C778C8F4-6298-4347-8B30-69F5B2C70E4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53B-496A-8AE6-31421DFE06A9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1602893-8C94-426D-8893-7D135990FA1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53B-496A-8AE6-31421DFE06A9}"/>
                </c:ext>
              </c:extLst>
            </c:dLbl>
            <c:dLbl>
              <c:idx val="15"/>
              <c:layout>
                <c:manualLayout>
                  <c:x val="3.814729756002716E-2"/>
                  <c:y val="0.14834293939781232"/>
                </c:manualLayout>
              </c:layout>
              <c:tx>
                <c:rich>
                  <a:bodyPr/>
                  <a:lstStyle/>
                  <a:p>
                    <a:fld id="{E867C064-27EB-4AEB-9BA9-13137313C34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53B-496A-8AE6-31421DFE06A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Sheet1!$A$2:$A$17</c:f>
              <c:strCache>
                <c:ptCount val="16"/>
                <c:pt idx="0">
                  <c:v>Програм 1. Становање, урбанизам и просторно планирање 1.04%</c:v>
                </c:pt>
                <c:pt idx="1">
                  <c:v>Програм 2. Комуналне делатности 8.10%</c:v>
                </c:pt>
                <c:pt idx="2">
                  <c:v>Програм 3. Локални економски развој 1.10%</c:v>
                </c:pt>
                <c:pt idx="3">
                  <c:v>Програм 4. Развој туризма 0.80%</c:v>
                </c:pt>
                <c:pt idx="4">
                  <c:v>Програм 5. Пољопривреда и рурални развој 1.2%</c:v>
                </c:pt>
                <c:pt idx="5">
                  <c:v>Програм 6. Заштита животне средине 0.21%</c:v>
                </c:pt>
                <c:pt idx="6">
                  <c:v>Програм 7. Организација саобраћаја и саобраћајна инфраструктура 15.2%</c:v>
                </c:pt>
                <c:pt idx="7">
                  <c:v>Програм 8. Предшколско васпитање и образовање 9.99%</c:v>
                </c:pt>
                <c:pt idx="8">
                  <c:v>Програм 9. Основно образовање и васпитање 7.40%</c:v>
                </c:pt>
                <c:pt idx="9">
                  <c:v>Програм 10. Средње образовање и васпитање 0%</c:v>
                </c:pt>
                <c:pt idx="10">
                  <c:v>Програм 11. Социјална и дечија заштита 5.93%</c:v>
                </c:pt>
                <c:pt idx="11">
                  <c:v>Програм 12. Здравствена заштита 3.29%</c:v>
                </c:pt>
                <c:pt idx="12">
                  <c:v>Програм 13. Развој културе и информисања 9.14%</c:v>
                </c:pt>
                <c:pt idx="13">
                  <c:v>Програм 14. Развој спорта и омладине 1.78%</c:v>
                </c:pt>
                <c:pt idx="14">
                  <c:v>Програм 15. Опште услуге локалне самоуправе 27.94%</c:v>
                </c:pt>
                <c:pt idx="15">
                  <c:v>Програм 16. Политички систем локалне самоуправе и ен.ефикасност 6.84%</c:v>
                </c:pt>
              </c:strCache>
            </c:strRef>
          </c:cat>
          <c:val>
            <c:numRef>
              <c:f>Sheet1!$B$2:$B$17</c:f>
              <c:numCache>
                <c:formatCode>0.00%</c:formatCode>
                <c:ptCount val="16"/>
                <c:pt idx="0">
                  <c:v>1.04E-2</c:v>
                </c:pt>
                <c:pt idx="1">
                  <c:v>8.1000000000000003E-2</c:v>
                </c:pt>
                <c:pt idx="2">
                  <c:v>1.0999999999999999E-2</c:v>
                </c:pt>
                <c:pt idx="3">
                  <c:v>8.0000000000000002E-3</c:v>
                </c:pt>
                <c:pt idx="4">
                  <c:v>1.2E-2</c:v>
                </c:pt>
                <c:pt idx="5">
                  <c:v>2.0999999999999999E-3</c:v>
                </c:pt>
                <c:pt idx="6">
                  <c:v>0.152</c:v>
                </c:pt>
                <c:pt idx="7">
                  <c:v>9.9900000000000003E-2</c:v>
                </c:pt>
                <c:pt idx="8">
                  <c:v>7.3999999999999996E-2</c:v>
                </c:pt>
                <c:pt idx="9" formatCode="0%">
                  <c:v>0</c:v>
                </c:pt>
                <c:pt idx="10">
                  <c:v>5.9299999999999999E-2</c:v>
                </c:pt>
                <c:pt idx="11">
                  <c:v>3.2899999999999999E-2</c:v>
                </c:pt>
                <c:pt idx="12">
                  <c:v>9.1399999999999995E-2</c:v>
                </c:pt>
                <c:pt idx="13">
                  <c:v>1.78E-2</c:v>
                </c:pt>
                <c:pt idx="14">
                  <c:v>0.27939999999999998</c:v>
                </c:pt>
                <c:pt idx="15">
                  <c:v>6.8400000000000002E-2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B-496A-8AE6-31421DFE06A9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2114343345970646"/>
          <c:y val="0"/>
          <c:w val="0.37731335666375043"/>
          <c:h val="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 smtClean="0"/>
            <a:t>Председник </a:t>
          </a:r>
          <a:r>
            <a:rPr lang="sr-Cyrl-RS" sz="1600" dirty="0"/>
            <a:t>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sr-Cyrl-R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за спорт,туризам и рекреацију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>
              <a:solidFill>
                <a:schemeClr val="tx1"/>
              </a:solidFill>
            </a:rPr>
            <a:t>Основна школа </a:t>
          </a:r>
          <a:endParaRPr lang="sr-Cyrl-RS" sz="1200" dirty="0">
            <a:solidFill>
              <a:schemeClr val="tx1"/>
            </a:solidFill>
          </a:endParaRP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 custLinFactNeighborX="-27040" custLinFactNeighborY="73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2022.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</a:t>
          </a:r>
          <a:r>
            <a:rPr lang="sr-Cyrl-RS" sz="1400" dirty="0" smtClean="0"/>
            <a:t>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98C3E8A-D2B7-0B4C-868F-0B12B3833BF3}" type="pres">
      <dgm:prSet presAssocID="{4F79B7F7-06CC-E44B-AFD1-D3E4A049D2CF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5" custScaleX="98363" custScaleY="46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C9E8C-93C8-4547-B3CD-7948E5CA5747}" type="pres">
      <dgm:prSet presAssocID="{EFC32170-A22A-2643-9D66-AD77C165B669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dirty="0" smtClean="0">
              <a:solidFill>
                <a:schemeClr val="bg1"/>
              </a:solidFill>
            </a:rPr>
            <a:t>9.450.000</a:t>
          </a: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</a:t>
          </a:r>
          <a:r>
            <a:rPr lang="sr-Cyrl-RS" dirty="0" smtClean="0"/>
            <a:t>446.938.000,00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dirty="0" smtClean="0">
              <a:solidFill>
                <a:schemeClr val="bg1"/>
              </a:solidFill>
            </a:rPr>
            <a:t>24.500.000,00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 </a:t>
          </a:r>
          <a:r>
            <a:rPr lang="sr-Cyrl-RS" dirty="0" smtClean="0"/>
            <a:t>480.888.010,00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96115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</a:t>
          </a:r>
          <a:r>
            <a:rPr lang="sr-Cyrl-RS" dirty="0" smtClean="0"/>
            <a:t>480.888.010,00</a:t>
          </a:r>
          <a:r>
            <a:rPr lang="en-RS" b="1" i="0" u="none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/>
            <a:t>222.550.000,00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b="0" i="0" u="none" dirty="0" smtClean="0"/>
            <a:t>Новчане казнеи одузета имовинска корист</a:t>
          </a:r>
        </a:p>
        <a:p>
          <a:pPr algn="ctr"/>
          <a:r>
            <a:rPr lang="sr-Cyrl-RS" b="0" i="0" u="none" dirty="0" smtClean="0"/>
            <a:t>6.750.000,00</a:t>
          </a:r>
          <a:endParaRPr lang="sr-Cyrl-RS" b="0" i="0" u="none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24.500.000,00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en-RS" b="0" i="0" u="none" dirty="0"/>
            <a:t>M</a:t>
          </a:r>
          <a:r>
            <a:rPr lang="sr-Cyrl-RS" b="0" i="0" u="none" dirty="0" err="1"/>
            <a:t>еморандумске</a:t>
          </a:r>
          <a:r>
            <a:rPr lang="sr-Cyrl-RS" b="0" i="0" u="none" dirty="0"/>
            <a:t> ставке </a:t>
          </a:r>
        </a:p>
        <a:p>
          <a:pPr algn="ctr"/>
          <a:r>
            <a:rPr lang="sr-Cyrl-RS" b="0" i="0" u="none" dirty="0" smtClean="0"/>
            <a:t>300.000,00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</a:t>
          </a:r>
          <a:endParaRPr lang="sr-Latn-RS" dirty="0"/>
        </a:p>
        <a:p>
          <a:pPr algn="ctr"/>
          <a:r>
            <a:rPr lang="sr-Cyrl-RS" b="0" i="0" u="none" dirty="0" smtClean="0"/>
            <a:t>15.500.999,00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sr-Cyrl-RS" dirty="0" smtClean="0"/>
            <a:t>211.287.011,00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97327" custRadScaleInc="4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 custRadScaleRad="98940" custRadScaleInc="3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</a:t>
          </a:r>
          <a:r>
            <a:rPr lang="sr-Cyrl-RS" sz="1600" kern="1200" dirty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 веће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sr-Cyrl-R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754804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за спорт,туризам и рекреацију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82203" y="1008917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chemeClr val="tx1"/>
              </a:solidFill>
            </a:rPr>
            <a:t>Основна школа </a:t>
          </a:r>
          <a:endParaRPr lang="sr-Cyrl-RS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58898" y="2592567"/>
          <a:ext cx="589528" cy="2336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2336648"/>
              </a:lnTo>
              <a:lnTo>
                <a:pt x="589528" y="2336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3415" y="3700644"/>
        <a:ext cx="120493" cy="120493"/>
      </dsp:txXfrm>
    </dsp:sp>
    <dsp:sp modelId="{FCC7B010-1FCB-BB4B-A409-9CD1420FA046}">
      <dsp:nvSpPr>
        <dsp:cNvPr id="0" name=""/>
        <dsp:cNvSpPr/>
      </dsp:nvSpPr>
      <dsp:spPr>
        <a:xfrm>
          <a:off x="1658898" y="2592567"/>
          <a:ext cx="589528" cy="168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80043"/>
              </a:lnTo>
              <a:lnTo>
                <a:pt x="589528" y="16800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909150" y="3388076"/>
        <a:ext cx="89023" cy="89023"/>
      </dsp:txXfrm>
    </dsp:sp>
    <dsp:sp modelId="{531482B3-13DA-4E77-8EF9-7A508768A321}">
      <dsp:nvSpPr>
        <dsp:cNvPr id="0" name=""/>
        <dsp:cNvSpPr/>
      </dsp:nvSpPr>
      <dsp:spPr>
        <a:xfrm>
          <a:off x="1658898" y="2592567"/>
          <a:ext cx="589528" cy="1030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030677"/>
              </a:lnTo>
              <a:lnTo>
                <a:pt x="589528" y="1030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3978" y="3078221"/>
        <a:ext cx="59368" cy="59368"/>
      </dsp:txXfrm>
    </dsp:sp>
    <dsp:sp modelId="{F1903401-CDA9-4777-A04C-F19A89F110A0}">
      <dsp:nvSpPr>
        <dsp:cNvPr id="0" name=""/>
        <dsp:cNvSpPr/>
      </dsp:nvSpPr>
      <dsp:spPr>
        <a:xfrm>
          <a:off x="1658898" y="2592567"/>
          <a:ext cx="589528" cy="161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1055"/>
              </a:lnTo>
              <a:lnTo>
                <a:pt x="589528" y="161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383" y="2657816"/>
        <a:ext cx="30556" cy="30556"/>
      </dsp:txXfrm>
    </dsp:sp>
    <dsp:sp modelId="{25CF5DCC-0AE9-4D09-ABC1-8BE4D97FDFCB}">
      <dsp:nvSpPr>
        <dsp:cNvPr id="0" name=""/>
        <dsp:cNvSpPr/>
      </dsp:nvSpPr>
      <dsp:spPr>
        <a:xfrm>
          <a:off x="1658898" y="1120305"/>
          <a:ext cx="595643" cy="1472261"/>
        </a:xfrm>
        <a:custGeom>
          <a:avLst/>
          <a:gdLst/>
          <a:ahLst/>
          <a:cxnLst/>
          <a:rect l="0" t="0" r="0" b="0"/>
          <a:pathLst>
            <a:path>
              <a:moveTo>
                <a:pt x="0" y="1472261"/>
              </a:moveTo>
              <a:lnTo>
                <a:pt x="297821" y="1472261"/>
              </a:lnTo>
              <a:lnTo>
                <a:pt x="297821" y="0"/>
              </a:lnTo>
              <a:lnTo>
                <a:pt x="5956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7015" y="1816731"/>
        <a:ext cx="79409" cy="79409"/>
      </dsp:txXfrm>
    </dsp:sp>
    <dsp:sp modelId="{D1C52863-34A6-4E04-9740-6E0567681A8F}">
      <dsp:nvSpPr>
        <dsp:cNvPr id="0" name=""/>
        <dsp:cNvSpPr/>
      </dsp:nvSpPr>
      <dsp:spPr>
        <a:xfrm rot="16200000">
          <a:off x="-1300087" y="1766175"/>
          <a:ext cx="4265189" cy="1652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300087" y="1766175"/>
        <a:ext cx="4265189" cy="1652782"/>
      </dsp:txXfrm>
    </dsp:sp>
    <dsp:sp modelId="{AD67EDBF-32B4-495C-A262-4812FBE80932}">
      <dsp:nvSpPr>
        <dsp:cNvPr id="0" name=""/>
        <dsp:cNvSpPr/>
      </dsp:nvSpPr>
      <dsp:spPr>
        <a:xfrm>
          <a:off x="2254541" y="86280"/>
          <a:ext cx="5594330" cy="20680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2022.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254541" y="86280"/>
        <a:ext cx="5594330" cy="2068049"/>
      </dsp:txXfrm>
    </dsp:sp>
    <dsp:sp modelId="{A288E7CD-845A-4B30-8D9E-0FCFF4059FF8}">
      <dsp:nvSpPr>
        <dsp:cNvPr id="0" name=""/>
        <dsp:cNvSpPr/>
      </dsp:nvSpPr>
      <dsp:spPr>
        <a:xfrm>
          <a:off x="2248426" y="2325032"/>
          <a:ext cx="5551265" cy="8571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</a:t>
          </a:r>
          <a:r>
            <a:rPr lang="sr-Cyrl-RS" sz="1400" kern="1200" dirty="0" smtClean="0"/>
            <a:t>области</a:t>
          </a:r>
          <a:endParaRPr lang="en-US" sz="1400" kern="1200" dirty="0"/>
        </a:p>
      </dsp:txBody>
      <dsp:txXfrm>
        <a:off x="2248426" y="2325032"/>
        <a:ext cx="5551265" cy="857179"/>
      </dsp:txXfrm>
    </dsp:sp>
    <dsp:sp modelId="{573F9BF2-AC82-43FC-A361-118085DB3D65}">
      <dsp:nvSpPr>
        <dsp:cNvPr id="0" name=""/>
        <dsp:cNvSpPr/>
      </dsp:nvSpPr>
      <dsp:spPr>
        <a:xfrm>
          <a:off x="2248426" y="3406880"/>
          <a:ext cx="5560491" cy="4327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8426" y="3406880"/>
        <a:ext cx="5560491" cy="432728"/>
      </dsp:txXfrm>
    </dsp:sp>
    <dsp:sp modelId="{FEC42879-5F29-BF4B-9AF5-9DD4C12CC286}">
      <dsp:nvSpPr>
        <dsp:cNvPr id="0" name=""/>
        <dsp:cNvSpPr/>
      </dsp:nvSpPr>
      <dsp:spPr>
        <a:xfrm>
          <a:off x="2248426" y="4064276"/>
          <a:ext cx="2899389" cy="41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248426" y="4064276"/>
        <a:ext cx="2899389" cy="416668"/>
      </dsp:txXfrm>
    </dsp:sp>
    <dsp:sp modelId="{94F14A6F-3CD0-4A17-88D3-6F4D0EB2D4E6}">
      <dsp:nvSpPr>
        <dsp:cNvPr id="0" name=""/>
        <dsp:cNvSpPr/>
      </dsp:nvSpPr>
      <dsp:spPr>
        <a:xfrm>
          <a:off x="2248426" y="4705613"/>
          <a:ext cx="5589407" cy="447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8426" y="4705613"/>
        <a:ext cx="5589407" cy="447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22" y="291398"/>
          <a:ext cx="1257113" cy="125711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</a:t>
          </a:r>
          <a:r>
            <a:rPr lang="sr-Cyrl-RS" sz="1000" kern="1200" dirty="0" smtClean="0"/>
            <a:t>446.938.000,00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84122" y="475498"/>
        <a:ext cx="888913" cy="888913"/>
      </dsp:txXfrm>
    </dsp:sp>
    <dsp:sp modelId="{98F3E7AB-6934-48FA-B82F-FBEAF1B2375D}">
      <dsp:nvSpPr>
        <dsp:cNvPr id="0" name=""/>
        <dsp:cNvSpPr/>
      </dsp:nvSpPr>
      <dsp:spPr>
        <a:xfrm>
          <a:off x="1359213" y="555392"/>
          <a:ext cx="729125" cy="729125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455859" y="834209"/>
        <a:ext cx="535833" cy="171491"/>
      </dsp:txXfrm>
    </dsp:sp>
    <dsp:sp modelId="{2F60A798-586E-4E47-B649-25F047F36835}">
      <dsp:nvSpPr>
        <dsp:cNvPr id="0" name=""/>
        <dsp:cNvSpPr/>
      </dsp:nvSpPr>
      <dsp:spPr>
        <a:xfrm>
          <a:off x="2190417" y="291398"/>
          <a:ext cx="1257113" cy="12571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sz="1000" kern="1200" dirty="0" smtClean="0">
              <a:solidFill>
                <a:schemeClr val="bg1"/>
              </a:solidFill>
            </a:rPr>
            <a:t>24.500.000,00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374517" y="475498"/>
        <a:ext cx="888913" cy="888913"/>
      </dsp:txXfrm>
    </dsp:sp>
    <dsp:sp modelId="{41F09F99-3DCC-47E4-9188-F7D103A1F6E3}">
      <dsp:nvSpPr>
        <dsp:cNvPr id="0" name=""/>
        <dsp:cNvSpPr/>
      </dsp:nvSpPr>
      <dsp:spPr>
        <a:xfrm>
          <a:off x="3549608" y="555392"/>
          <a:ext cx="729125" cy="729125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646254" y="834209"/>
        <a:ext cx="535833" cy="171491"/>
      </dsp:txXfrm>
    </dsp:sp>
    <dsp:sp modelId="{6C1FFF0F-B1A4-4C41-B9D3-30452A0DFA4B}">
      <dsp:nvSpPr>
        <dsp:cNvPr id="0" name=""/>
        <dsp:cNvSpPr/>
      </dsp:nvSpPr>
      <dsp:spPr>
        <a:xfrm>
          <a:off x="4380812" y="313549"/>
          <a:ext cx="1208274" cy="121281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kern="1200" dirty="0" smtClean="0">
              <a:solidFill>
                <a:schemeClr val="bg1"/>
              </a:solidFill>
            </a:rPr>
            <a:t>9.450.000</a:t>
          </a:r>
        </a:p>
      </dsp:txBody>
      <dsp:txXfrm>
        <a:off x="4557760" y="491161"/>
        <a:ext cx="854378" cy="857588"/>
      </dsp:txXfrm>
    </dsp:sp>
    <dsp:sp modelId="{87C2FC52-975B-4E62-B5E0-1AB7C844E900}">
      <dsp:nvSpPr>
        <dsp:cNvPr id="0" name=""/>
        <dsp:cNvSpPr/>
      </dsp:nvSpPr>
      <dsp:spPr>
        <a:xfrm>
          <a:off x="5691164" y="555392"/>
          <a:ext cx="729125" cy="729125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787810" y="705592"/>
        <a:ext cx="535833" cy="428725"/>
      </dsp:txXfrm>
    </dsp:sp>
    <dsp:sp modelId="{2DB98FF9-EDB5-4EEE-AFA3-A57C7337F497}">
      <dsp:nvSpPr>
        <dsp:cNvPr id="0" name=""/>
        <dsp:cNvSpPr/>
      </dsp:nvSpPr>
      <dsp:spPr>
        <a:xfrm>
          <a:off x="6522368" y="307263"/>
          <a:ext cx="1510585" cy="12253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Укупан буџет  </a:t>
          </a:r>
          <a:r>
            <a:rPr lang="sr-Cyrl-RS" sz="1000" kern="1200" dirty="0" smtClean="0"/>
            <a:t>480.888.010,00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588" y="486716"/>
        <a:ext cx="1068145" cy="866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</a:t>
          </a:r>
          <a:r>
            <a:rPr lang="sr-Cyrl-RS" sz="2100" kern="1200" dirty="0" smtClean="0"/>
            <a:t>480.888.010,00</a:t>
          </a:r>
          <a:r>
            <a:rPr lang="en-RS" sz="2100" b="1" i="0" u="none" kern="1200" dirty="0" smtClean="0"/>
            <a:t> </a:t>
          </a:r>
          <a:r>
            <a:rPr lang="sr-Cyrl-RS" sz="2100" kern="1200" dirty="0"/>
            <a:t>динара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</a:t>
          </a:r>
          <a:r>
            <a:rPr lang="sr-Cyrl-RS" sz="1000" kern="1200" dirty="0" smtClean="0"/>
            <a:t>211.287.011,00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/>
            <a:t>222.550.000,00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23080" y="258743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</a:t>
          </a:r>
          <a:endParaRPr lang="sr-Latn-R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15.500.999,00</a:t>
          </a:r>
          <a:endParaRPr lang="sr-Cyrl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18177" y="2782531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10905" y="345152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Новчане казнеи одузета имовинска корист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6.750.000,00</a:t>
          </a:r>
          <a:endParaRPr lang="sr-Cyrl-RS" sz="1000" b="0" i="0" u="none" kern="1200" dirty="0"/>
        </a:p>
      </dsp:txBody>
      <dsp:txXfrm>
        <a:off x="2806002" y="3646620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RS" sz="1000" b="0" i="0" u="none" kern="1200" dirty="0"/>
            <a:t>M</a:t>
          </a:r>
          <a:r>
            <a:rPr lang="sr-Cyrl-RS" sz="1000" b="0" i="0" u="none" kern="1200" dirty="0" err="1"/>
            <a:t>еморандумске</a:t>
          </a:r>
          <a:r>
            <a:rPr lang="sr-Cyrl-RS" sz="1000" b="0" i="0" u="none" kern="1200" dirty="0"/>
            <a:t> ставке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300.000,00</a:t>
          </a:r>
          <a:endParaRPr lang="sr-Cyrl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24.500.000,00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09.12.2021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09.12.2021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09.12.2021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09.12.2021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09.12.2021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09.12.2021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09.12.2021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09.12.2021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09.12.2021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09.12.2021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ОПШТИНА МЕРОШИНА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2022.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2" descr="Општина Мерошина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387027"/>
            <a:ext cx="19240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у </a:t>
            </a:r>
            <a:r>
              <a:rPr lang="sr-Cyrl-RS" sz="1600" dirty="0" smtClean="0"/>
              <a:t>Одлуци </a:t>
            </a:r>
            <a:r>
              <a:rPr lang="sr-Cyrl-RS" sz="1600" dirty="0"/>
              <a:t>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b="1" dirty="0"/>
              <a:t> </a:t>
            </a:r>
            <a:r>
              <a:rPr lang="sr-Cyrl-RS" b="1" dirty="0" smtClean="0"/>
              <a:t>480.888.010,00</a:t>
            </a:r>
            <a:r>
              <a:rPr lang="sr-Latn-RS" dirty="0" smtClean="0"/>
              <a:t> </a:t>
            </a:r>
            <a:r>
              <a:rPr lang="sr-Cyrl-RS" b="1" dirty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Структура пројектованих расхода и издатака буџета за 2022.годину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47878" y="3404018"/>
            <a:ext cx="2116211" cy="1484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Укупни расходи и издаци </a:t>
            </a:r>
          </a:p>
          <a:p>
            <a:pPr algn="ctr"/>
            <a:r>
              <a:rPr lang="sr-Cyrl-RS" sz="1200" dirty="0" smtClean="0"/>
              <a:t>480.888.010,00</a:t>
            </a: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2464371" y="1744382"/>
            <a:ext cx="1470579" cy="1077423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главнице</a:t>
            </a:r>
          </a:p>
          <a:p>
            <a:pPr algn="ctr"/>
            <a:r>
              <a:rPr lang="sr-Cyrl-RS" sz="1200" dirty="0" smtClean="0"/>
              <a:t>6.000.000,00</a:t>
            </a: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3998470" y="1500835"/>
            <a:ext cx="1645162" cy="107742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Расходи за запослене</a:t>
            </a:r>
          </a:p>
          <a:p>
            <a:pPr algn="ctr"/>
            <a:r>
              <a:rPr lang="sr-Cyrl-RS" sz="1200" dirty="0" smtClean="0"/>
              <a:t>131.756.010,00</a:t>
            </a: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5469049" y="2220571"/>
            <a:ext cx="1645275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Коришћење услуга роба</a:t>
            </a:r>
          </a:p>
          <a:p>
            <a:pPr algn="ctr"/>
            <a:r>
              <a:rPr lang="sr-Cyrl-RS" sz="1200" dirty="0" smtClean="0"/>
              <a:t>158.627.000,00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579840" y="3140968"/>
            <a:ext cx="1448544" cy="11267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камата</a:t>
            </a:r>
          </a:p>
          <a:p>
            <a:pPr algn="ctr"/>
            <a:r>
              <a:rPr lang="sr-Cyrl-RS" sz="1200" dirty="0" smtClean="0"/>
              <a:t>1.500.000,00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6507587" y="4338409"/>
            <a:ext cx="1448789" cy="128085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Субвенције 1.900.000,00</a:t>
            </a: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5469048" y="5478909"/>
            <a:ext cx="1645275" cy="117807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Донације,дотације и трансфери</a:t>
            </a:r>
          </a:p>
          <a:p>
            <a:pPr algn="ctr"/>
            <a:r>
              <a:rPr lang="sr-Cyrl-RS" sz="1200" dirty="0" smtClean="0"/>
              <a:t>68.690.000,00</a:t>
            </a:r>
            <a:endParaRPr lang="en-US" sz="1200" dirty="0"/>
          </a:p>
        </p:txBody>
      </p:sp>
      <p:sp>
        <p:nvSpPr>
          <p:cNvPr id="31" name="Oval 30"/>
          <p:cNvSpPr/>
          <p:nvPr/>
        </p:nvSpPr>
        <p:spPr>
          <a:xfrm>
            <a:off x="3768141" y="5607902"/>
            <a:ext cx="1595948" cy="124473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Социјално осигурање и социјална заштита</a:t>
            </a:r>
          </a:p>
          <a:p>
            <a:pPr algn="ctr"/>
            <a:r>
              <a:rPr lang="sr-Cyrl-RS" sz="1200" dirty="0" smtClean="0"/>
              <a:t>11.580.000,00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2051721" y="5478909"/>
            <a:ext cx="1582340" cy="12425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Остали расходи</a:t>
            </a:r>
          </a:p>
          <a:p>
            <a:pPr algn="ctr"/>
            <a:r>
              <a:rPr lang="sr-Cyrl-RS" sz="1200" dirty="0" smtClean="0"/>
              <a:t>21.845.000,00</a:t>
            </a: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615318" y="4711700"/>
            <a:ext cx="1667207" cy="12961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Административни трансфери</a:t>
            </a:r>
          </a:p>
          <a:p>
            <a:pPr algn="ctr"/>
            <a:r>
              <a:rPr lang="sr-Cyrl-RS" sz="1200" dirty="0" smtClean="0"/>
              <a:t>8.000.000,00</a:t>
            </a:r>
            <a:endParaRPr lang="en-US" sz="1200" dirty="0"/>
          </a:p>
        </p:txBody>
      </p:sp>
      <p:sp>
        <p:nvSpPr>
          <p:cNvPr id="35" name="Oval 34"/>
          <p:cNvSpPr/>
          <p:nvPr/>
        </p:nvSpPr>
        <p:spPr>
          <a:xfrm>
            <a:off x="560973" y="3464673"/>
            <a:ext cx="1566530" cy="116597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Основна средства</a:t>
            </a:r>
          </a:p>
          <a:p>
            <a:pPr algn="ctr"/>
            <a:r>
              <a:rPr lang="sr-Cyrl-RS" sz="1200" dirty="0" smtClean="0"/>
              <a:t>68.990.000,00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1126638" y="2287898"/>
            <a:ext cx="1433742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Природна имовина</a:t>
            </a:r>
          </a:p>
          <a:p>
            <a:pPr algn="ctr"/>
            <a:r>
              <a:rPr lang="sr-Cyrl-RS" sz="1200" dirty="0" smtClean="0"/>
              <a:t>2.000.000,00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164288" y="36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8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Планирани расходи буџета по програмима</a:t>
            </a:r>
            <a:endParaRPr lang="en-US" sz="37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448D47-FDA4-0D4D-ACC2-6FA95EBB3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559014"/>
              </p:ext>
            </p:extLst>
          </p:nvPr>
        </p:nvGraphicFramePr>
        <p:xfrm>
          <a:off x="457200" y="1991483"/>
          <a:ext cx="8518517" cy="410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466">
                  <a:extLst>
                    <a:ext uri="{9D8B030D-6E8A-4147-A177-3AD203B41FA5}">
                      <a16:colId xmlns:a16="http://schemas.microsoft.com/office/drawing/2014/main" val="440238035"/>
                    </a:ext>
                  </a:extLst>
                </a:gridCol>
                <a:gridCol w="3687437">
                  <a:extLst>
                    <a:ext uri="{9D8B030D-6E8A-4147-A177-3AD203B41FA5}">
                      <a16:colId xmlns:a16="http://schemas.microsoft.com/office/drawing/2014/main" val="727775950"/>
                    </a:ext>
                  </a:extLst>
                </a:gridCol>
                <a:gridCol w="1340614">
                  <a:extLst>
                    <a:ext uri="{9D8B030D-6E8A-4147-A177-3AD203B41FA5}">
                      <a16:colId xmlns:a16="http://schemas.microsoft.com/office/drawing/2014/main" val="3746961343"/>
                    </a:ext>
                  </a:extLst>
                </a:gridCol>
              </a:tblGrid>
              <a:tr h="573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Назив програма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Средства из </a:t>
                      </a:r>
                      <a:r>
                        <a:rPr lang="sr-RS" sz="1000" u="none" strike="noStrike" dirty="0" smtClean="0">
                          <a:effectLst/>
                        </a:rPr>
                        <a:t> </a:t>
                      </a:r>
                      <a:r>
                        <a:rPr lang="sr-RS" sz="10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1000" u="none" strike="noStrike" dirty="0" smtClean="0">
                          <a:effectLst/>
                        </a:rPr>
                        <a:t>202</a:t>
                      </a:r>
                      <a:r>
                        <a:rPr lang="sr-Cyrl-RS" sz="1000" u="none" strike="noStrike" dirty="0" smtClean="0">
                          <a:effectLst/>
                        </a:rPr>
                        <a:t>2</a:t>
                      </a:r>
                      <a:r>
                        <a:rPr lang="sr-RS" sz="1000" u="none" strike="noStrike" dirty="0" smtClean="0">
                          <a:effectLst/>
                        </a:rPr>
                        <a:t>. </a:t>
                      </a:r>
                      <a:r>
                        <a:rPr lang="sr-RS" sz="10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>
                          <a:effectLst/>
                        </a:rPr>
                        <a:t>%  буџета по програму 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01680223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5.000.000,00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24595054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2. Комуналне делатности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38.940.000,00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1743535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3. Локални економски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578454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4. Развој туризма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3.869.421,00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92627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5. Пољопривреда и рурални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19328311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6. Заштита животне средине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589837654"/>
                  </a:ext>
                </a:extLst>
              </a:tr>
              <a:tr h="337476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7. Организација саобраћаја и саобраћајна инфраструктура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73.100.000,00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887658570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8. Предшколско васпитање и образовање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48.052.734,00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9,99%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40676506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9. Основно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35.590.000,00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18305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10. Средње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504153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11. Социјална и дечија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28.500.000,00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951621652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12. Здравствена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15.800.000,00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194764815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13. Развој културе и информисања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43.929.488,00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86323987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14. Развој спорта и омладине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8.580.000,00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333632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15. Опште услуге локалне самоуправе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134.343.792,00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4775825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 dirty="0">
                          <a:effectLst/>
                        </a:rPr>
                        <a:t>Програм 16. Политички систем локалне </a:t>
                      </a:r>
                      <a:r>
                        <a:rPr lang="sr-RS" sz="1000" u="none" strike="noStrike" dirty="0" smtClean="0">
                          <a:effectLst/>
                        </a:rPr>
                        <a:t>самоуправе</a:t>
                      </a:r>
                    </a:p>
                    <a:p>
                      <a:pPr algn="l" rtl="0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 17. Енергетска ефикасност и обнов. извори енергије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32.882.575,00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88446128"/>
                  </a:ext>
                </a:extLst>
              </a:tr>
              <a:tr h="219443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>
                          <a:effectLst/>
                        </a:rPr>
                        <a:t>Укупни расходи по програмима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480.888.010,00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11629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Планирани расходи буџета по програмима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620502"/>
              </p:ext>
            </p:extLst>
          </p:nvPr>
        </p:nvGraphicFramePr>
        <p:xfrm>
          <a:off x="457200" y="1417638"/>
          <a:ext cx="8229600" cy="517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851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F37C1D-1D7E-5F42-A812-F3061DDC3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390544"/>
              </p:ext>
            </p:extLst>
          </p:nvPr>
        </p:nvGraphicFramePr>
        <p:xfrm>
          <a:off x="1187624" y="1628801"/>
          <a:ext cx="6517047" cy="4427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192">
                  <a:extLst>
                    <a:ext uri="{9D8B030D-6E8A-4147-A177-3AD203B41FA5}">
                      <a16:colId xmlns:a16="http://schemas.microsoft.com/office/drawing/2014/main" val="925860324"/>
                    </a:ext>
                  </a:extLst>
                </a:gridCol>
                <a:gridCol w="2412928">
                  <a:extLst>
                    <a:ext uri="{9D8B030D-6E8A-4147-A177-3AD203B41FA5}">
                      <a16:colId xmlns:a16="http://schemas.microsoft.com/office/drawing/2014/main" val="3539825699"/>
                    </a:ext>
                  </a:extLst>
                </a:gridCol>
                <a:gridCol w="1993954">
                  <a:extLst>
                    <a:ext uri="{9D8B030D-6E8A-4147-A177-3AD203B41FA5}">
                      <a16:colId xmlns:a16="http://schemas.microsoft.com/office/drawing/2014/main" val="3960238819"/>
                    </a:ext>
                  </a:extLst>
                </a:gridCol>
                <a:gridCol w="1311973">
                  <a:extLst>
                    <a:ext uri="{9D8B030D-6E8A-4147-A177-3AD203B41FA5}">
                      <a16:colId xmlns:a16="http://schemas.microsoft.com/office/drawing/2014/main" val="3342230287"/>
                    </a:ext>
                  </a:extLst>
                </a:gridCol>
              </a:tblGrid>
              <a:tr h="1402459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Р. </a:t>
                      </a:r>
                      <a:r>
                        <a:rPr lang="sr-RS" sz="900" u="none" strike="noStrike" dirty="0" smtClean="0">
                          <a:effectLst/>
                        </a:rPr>
                        <a:t>бр.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Назив буџетског корисника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 dirty="0">
                          <a:effectLst/>
                        </a:rPr>
                        <a:t>Средства </a:t>
                      </a:r>
                      <a:r>
                        <a:rPr lang="sr-RS" sz="900" u="none" strike="noStrike" dirty="0" smtClean="0">
                          <a:effectLst/>
                        </a:rPr>
                        <a:t>из </a:t>
                      </a:r>
                      <a:r>
                        <a:rPr lang="sr-RS" sz="9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900" u="none" strike="noStrike" dirty="0" smtClean="0">
                          <a:effectLst/>
                        </a:rPr>
                        <a:t>202</a:t>
                      </a:r>
                      <a:r>
                        <a:rPr lang="sr-Cyrl-RS" sz="900" u="none" strike="noStrike" dirty="0" smtClean="0">
                          <a:effectLst/>
                        </a:rPr>
                        <a:t>2</a:t>
                      </a:r>
                      <a:r>
                        <a:rPr lang="sr-RS" sz="900" u="none" strike="noStrike" dirty="0" smtClean="0">
                          <a:effectLst/>
                        </a:rPr>
                        <a:t>. </a:t>
                      </a:r>
                      <a:r>
                        <a:rPr lang="sr-RS" sz="9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>
                          <a:effectLst/>
                        </a:rPr>
                        <a:t>%  буџета по кориснику</a:t>
                      </a:r>
                      <a:endParaRPr lang="sr-R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extLst>
                  <a:ext uri="{0D108BD9-81ED-4DB2-BD59-A6C34878D82A}">
                    <a16:rowId xmlns:a16="http://schemas.microsoft.com/office/drawing/2014/main" val="3074935644"/>
                  </a:ext>
                </a:extLst>
              </a:tr>
              <a:tr h="2094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1.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Скупштина општине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19.400.725,00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4,03%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664492647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2.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 smtClean="0">
                          <a:effectLst/>
                        </a:rPr>
                        <a:t>Председни</a:t>
                      </a:r>
                      <a:r>
                        <a:rPr lang="sr-Cyrl-RS" sz="1200" u="none" strike="noStrike" dirty="0" smtClean="0">
                          <a:effectLst/>
                        </a:rPr>
                        <a:t>к</a:t>
                      </a:r>
                      <a:r>
                        <a:rPr lang="sr-Cyrl-RS" sz="1200" u="none" strike="noStrike" baseline="0" dirty="0" smtClean="0">
                          <a:effectLst/>
                        </a:rPr>
                        <a:t> општине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10.488.075,00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99285908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3.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Општинск веће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2.993.775,00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0,62%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222811891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4.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Општинско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правобранилаштво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1.883.695,00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0,39%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604446434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5.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управа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361.800.097,00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75,24%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947145409"/>
                  </a:ext>
                </a:extLst>
              </a:tr>
              <a:tr h="276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6.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Месне заједнице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8.870.000,00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85965887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7.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 Полетарац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48.052.734,00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9,99%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333567083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8.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Народна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библиотека Мерошина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23.529.488,00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4,89%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171686130"/>
                  </a:ext>
                </a:extLst>
              </a:tr>
              <a:tr h="34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9.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Установа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за спорт,туризам и рекреацију Облачинско језеро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3.869.421,00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97242828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УКУПНО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480.888.010,00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468242566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699708955"/>
                  </a:ext>
                </a:extLst>
              </a:tr>
              <a:tr h="18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59922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35B27E2-3D14-8548-8318-3F78C8716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799108"/>
              </p:ext>
            </p:extLst>
          </p:nvPr>
        </p:nvGraphicFramePr>
        <p:xfrm>
          <a:off x="683569" y="1149720"/>
          <a:ext cx="7654926" cy="41660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411">
                  <a:extLst>
                    <a:ext uri="{9D8B030D-6E8A-4147-A177-3AD203B41FA5}">
                      <a16:colId xmlns:a16="http://schemas.microsoft.com/office/drawing/2014/main" val="3468950515"/>
                    </a:ext>
                  </a:extLst>
                </a:gridCol>
                <a:gridCol w="3578256">
                  <a:extLst>
                    <a:ext uri="{9D8B030D-6E8A-4147-A177-3AD203B41FA5}">
                      <a16:colId xmlns:a16="http://schemas.microsoft.com/office/drawing/2014/main" val="3794924443"/>
                    </a:ext>
                  </a:extLst>
                </a:gridCol>
                <a:gridCol w="1293240">
                  <a:extLst>
                    <a:ext uri="{9D8B030D-6E8A-4147-A177-3AD203B41FA5}">
                      <a16:colId xmlns:a16="http://schemas.microsoft.com/office/drawing/2014/main" val="204405726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160972376"/>
                    </a:ext>
                  </a:extLst>
                </a:gridCol>
                <a:gridCol w="1197444">
                  <a:extLst>
                    <a:ext uri="{9D8B030D-6E8A-4147-A177-3AD203B41FA5}">
                      <a16:colId xmlns:a16="http://schemas.microsoft.com/office/drawing/2014/main" val="3260820587"/>
                    </a:ext>
                  </a:extLst>
                </a:gridCol>
              </a:tblGrid>
              <a:tr h="1471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Редни број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Опис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 Износ у динарима 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858238"/>
                  </a:ext>
                </a:extLst>
              </a:tr>
              <a:tr h="1471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8645583"/>
                  </a:ext>
                </a:extLst>
              </a:tr>
              <a:tr h="147116">
                <a:tc>
                  <a:txBody>
                    <a:bodyPr/>
                    <a:lstStyle/>
                    <a:p>
                      <a:pPr algn="l" fontAlgn="b"/>
                      <a:r>
                        <a:rPr lang="en-RS" sz="800" u="none" strike="noStrike">
                          <a:effectLst/>
                        </a:rPr>
                        <a:t> 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RS" sz="800" u="none" strike="noStrike" dirty="0">
                          <a:effectLst/>
                        </a:rPr>
                        <a:t>КАПИТАЛНИ ПРОЈЕКТИ</a:t>
                      </a:r>
                      <a:endParaRPr lang="sr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342135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ctr"/>
                      <a:r>
                        <a:rPr lang="en-RS" sz="700" u="none" strike="noStrike">
                          <a:effectLst/>
                        </a:rPr>
                        <a:t>1</a:t>
                      </a:r>
                      <a:endParaRPr lang="en-R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Доградња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зграде МЗ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8463193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2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општинског пута у нас.месту Батушинац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24.500.000,00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468987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3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 путне инфраструктуре у насељеним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местима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727227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4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водовода на територији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2.940.000,00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6571753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5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сале Народне библиотеке Мерошина-друга фаза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14.400.000,00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1917634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6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зграде Дома културе у МЗ Александрово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4955481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7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Реконструкција крова Дома културе МЗ Јовановац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0200966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8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Игралиште за баскет-МЗ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1.080.000,00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944495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7468298"/>
                  </a:ext>
                </a:extLst>
              </a:tr>
              <a:tr h="222134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043300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6311857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0514533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0690466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036492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033859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0796645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9390377"/>
                  </a:ext>
                </a:extLst>
              </a:tr>
              <a:tr h="351149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               -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9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dirty="0" smtClean="0"/>
              <a:t>Активности које ће се реализовати преко месних заједница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872316"/>
              </p:ext>
            </p:extLst>
          </p:nvPr>
        </p:nvGraphicFramePr>
        <p:xfrm>
          <a:off x="457200" y="1352938"/>
          <a:ext cx="7859216" cy="5460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090037142"/>
                    </a:ext>
                  </a:extLst>
                </a:gridCol>
                <a:gridCol w="2955776">
                  <a:extLst>
                    <a:ext uri="{9D8B030D-6E8A-4147-A177-3AD203B41FA5}">
                      <a16:colId xmlns:a16="http://schemas.microsoft.com/office/drawing/2014/main" val="117200897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4059587228"/>
                    </a:ext>
                  </a:extLst>
                </a:gridCol>
              </a:tblGrid>
              <a:tr h="675078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Месна</a:t>
                      </a:r>
                      <a:r>
                        <a:rPr lang="sr-Cyrl-RS" baseline="0" dirty="0" smtClean="0"/>
                        <a:t> заједница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Активност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Планирана</a:t>
                      </a:r>
                      <a:r>
                        <a:rPr lang="sr-Cyrl-RS" baseline="0" dirty="0" smtClean="0"/>
                        <a:t> средства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06121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Азбресница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720.000,00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734108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Александрово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600.000,00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033440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Балајнац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</a:t>
                      </a:r>
                      <a:r>
                        <a:rPr lang="sr-Cyrl-RS" sz="1600" baseline="0" dirty="0" smtClean="0"/>
                        <a:t>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600.000,00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778372"/>
                  </a:ext>
                </a:extLst>
              </a:tr>
              <a:tr h="571947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Баличевац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адаптација зграде МЗ</a:t>
                      </a:r>
                    </a:p>
                    <a:p>
                      <a:r>
                        <a:rPr lang="sr-Cyrl-RS" sz="1600" dirty="0" smtClean="0"/>
                        <a:t>поправка</a:t>
                      </a:r>
                      <a:r>
                        <a:rPr lang="sr-Cyrl-RS" sz="1600" baseline="0" dirty="0" smtClean="0"/>
                        <a:t>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600.000,00</a:t>
                      </a:r>
                    </a:p>
                    <a:p>
                      <a:pPr algn="r"/>
                      <a:r>
                        <a:rPr lang="sr-Cyrl-RS" sz="1600" dirty="0" smtClean="0"/>
                        <a:t>600.000,00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171584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Батушинац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адаптација Дома културе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600.000,00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967776"/>
                  </a:ext>
                </a:extLst>
              </a:tr>
              <a:tr h="571947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Брест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</a:p>
                    <a:p>
                      <a:r>
                        <a:rPr lang="sr-Cyrl-RS" sz="1600" dirty="0" smtClean="0"/>
                        <a:t>адаптација Дома</a:t>
                      </a:r>
                      <a:r>
                        <a:rPr lang="sr-Cyrl-RS" sz="1600" baseline="0" dirty="0" smtClean="0"/>
                        <a:t> културе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600.000,00</a:t>
                      </a:r>
                    </a:p>
                    <a:p>
                      <a:pPr algn="r"/>
                      <a:r>
                        <a:rPr lang="sr-Cyrl-RS" sz="1600" dirty="0" smtClean="0"/>
                        <a:t>600.000,00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529318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Дешилово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прикључак</a:t>
                      </a:r>
                      <a:r>
                        <a:rPr lang="sr-Cyrl-RS" sz="1600" baseline="0" dirty="0" smtClean="0"/>
                        <a:t> уличне расвете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240.000,00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437082"/>
                  </a:ext>
                </a:extLst>
              </a:tr>
              <a:tr h="571947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Доња Расовача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адап.настрешнице Дома културе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360.000,00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52214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Југбогдановац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480.000,00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332639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Костадиновац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480.000,00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148272"/>
                  </a:ext>
                </a:extLst>
              </a:tr>
              <a:tr h="33136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МЗ Облачина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поправка локалних путева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480.000,00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684339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423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6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Учешће грађана у буџетском процесу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Процес укључивања грађана у изради Нацрта одлуке о буџету у општини Мерошина је започет у току септембра месеца. Учешћем у анкети, грађанима је дата могућност да сами изнесу своје идеје за пројекат, односно да лично дају предлоге.</a:t>
            </a:r>
          </a:p>
          <a:p>
            <a:pPr marL="0" indent="0" algn="just">
              <a:buNone/>
            </a:pPr>
            <a:r>
              <a:rPr lang="sr-Cyrl-RS" sz="2000" dirty="0" smtClean="0"/>
              <a:t>Након завршеног процеса анкетирања грађана, које је спроведено у периоду од 01. до 15. октобра 2021. године- о избору приоритетнијих пројеката, желимо да вам се захвалимо на учешћу и уједно да поделимо са вама резултате нашег заједничког рада.</a:t>
            </a:r>
          </a:p>
          <a:p>
            <a:pPr marL="0" indent="0" algn="just">
              <a:buNone/>
            </a:pPr>
            <a:r>
              <a:rPr lang="sr-Cyrl-RS" sz="2000" dirty="0" smtClean="0"/>
              <a:t>Укупно попуњених анкетних листића било је 338.</a:t>
            </a:r>
          </a:p>
          <a:p>
            <a:pPr marL="0" indent="0" algn="just">
              <a:buNone/>
            </a:pPr>
            <a:r>
              <a:rPr lang="sr-Cyrl-RS" sz="2000" dirty="0" smtClean="0"/>
              <a:t>Анкетни листић је садржао листу 10 приоритетнијих пројеката од стране локалне самоуправе за које су грађани имали право да гласају.</a:t>
            </a:r>
          </a:p>
          <a:p>
            <a:pPr marL="0" indent="0" algn="just">
              <a:buNone/>
            </a:pPr>
            <a:r>
              <a:rPr lang="sr-Cyrl-RS" sz="2000" dirty="0" smtClean="0"/>
              <a:t>У наставку је табела са гласовима грађана на предложене пројекте локалне самоуправе.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Табела грађана на предложене пројекте локалне самоуправе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793621"/>
              </p:ext>
            </p:extLst>
          </p:nvPr>
        </p:nvGraphicFramePr>
        <p:xfrm>
          <a:off x="1475656" y="1628800"/>
          <a:ext cx="6192688" cy="411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576217799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0612939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20074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Пројекти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Бр.гласова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6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Зграда Народне</a:t>
                      </a:r>
                      <a:r>
                        <a:rPr lang="sr-Cyrl-RS" baseline="0" dirty="0" smtClean="0"/>
                        <a:t> библиотеке-друга фаза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3243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Реконстукција Центра за социјални рад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7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Асфалтирање улица МЗ Балајнац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7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Рекон.пута Облачина-Обл.језеро-Лепаја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4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Водовод-Југбогдановачка река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8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Канализација-Југбогдановачка река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31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Асфалтирање улица МЗ Азбресница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9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Уређење индуст.зоне Мраморско брдо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6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Електрификација поља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9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Игралиште за мале спортове МЗ Бучић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130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0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dirty="0" smtClean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1800" dirty="0" smtClean="0"/>
              <a:t>Основна срвха Грађанског буџета је да вам пружимо најважније информације о планираном буџету за 2022. годину. С обзиром да је сама Одлука о буџету општине Мерошина за 2022. годину доста обимна, циљ нам је да вам на један једноставнији начин пружимо информације о томе како се троше средства буџета.</a:t>
            </a:r>
          </a:p>
          <a:p>
            <a:pPr marL="0" indent="0" algn="just">
              <a:buNone/>
            </a:pPr>
            <a:r>
              <a:rPr lang="sr-Cyrl-RS" sz="1800" dirty="0" smtClean="0"/>
              <a:t>Грађански буџет је намењен свим грађанима који желе да буду обавештени о плановима локалне самоуправе за прикупљање и трошење новца и да прате реализацију постављених циљева.</a:t>
            </a:r>
          </a:p>
          <a:p>
            <a:pPr marL="0" indent="0" algn="just">
              <a:buNone/>
            </a:pPr>
            <a:r>
              <a:rPr lang="sr-Cyrl-RS" sz="1800" dirty="0" smtClean="0"/>
              <a:t>Надамо се да ћемо овим документом знатно олакшати грађанима увид у  трошењу средства буџета, јер је и сама ова публикација настала у оквиру иницијативе за веће укључивање јавности у буџетске консултације.                  Надамо се да ћете и у наредним годинама као у овој, узети активну улогу у предлагању пројеката, како бисмо сви заједно учинили буџет приступачнијим и разумљивијим.</a:t>
            </a:r>
          </a:p>
          <a:p>
            <a:pPr marL="0" indent="0" algn="just">
              <a:buNone/>
            </a:pPr>
            <a:endParaRPr lang="sr-Cyrl-RS" sz="1800" dirty="0" smtClean="0"/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3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2000" dirty="0" smtClean="0"/>
              <a:t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У наставку вам дајемо пројекте, који су по мишљењу грађана приоритетни и чија се реализација може очекивати у наредним буџетским процесима.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431821"/>
              </p:ext>
            </p:extLst>
          </p:nvPr>
        </p:nvGraphicFramePr>
        <p:xfrm>
          <a:off x="1524000" y="3068959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344821463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756150893"/>
                    </a:ext>
                  </a:extLst>
                </a:gridCol>
                <a:gridCol w="1607840">
                  <a:extLst>
                    <a:ext uri="{9D8B030D-6E8A-4147-A177-3AD203B41FA5}">
                      <a16:colId xmlns:a16="http://schemas.microsoft.com/office/drawing/2014/main" val="379955891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Назив пројекта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Број 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73652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Изградња</a:t>
                      </a:r>
                      <a:r>
                        <a:rPr lang="sr-Cyrl-RS" baseline="0" dirty="0" smtClean="0"/>
                        <a:t> водовода и канализације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37844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Реновирање школа</a:t>
                      </a:r>
                      <a:r>
                        <a:rPr lang="sr-Cyrl-RS" baseline="0" dirty="0" smtClean="0"/>
                        <a:t> по насељима     ( столарије,клупе,увођење паметних табли).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27180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Изградња</a:t>
                      </a:r>
                      <a:r>
                        <a:rPr lang="sr-Cyrl-RS" baseline="0" dirty="0" smtClean="0"/>
                        <a:t> путева (асфалтирање и реконструкција постојећих)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20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Cyrl-RS" sz="2000" dirty="0" smtClean="0"/>
              <a:t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sz="2000" b="1" i="1" dirty="0" smtClean="0"/>
              <a:t>На крају желимо да Вам се захвалимо што сте издвојили време за читање ове презентације буџета.</a:t>
            </a:r>
          </a:p>
          <a:p>
            <a:pPr marL="0" indent="0">
              <a:buNone/>
            </a:pPr>
            <a:endParaRPr lang="sr-Cyrl-RS" sz="2000" dirty="0"/>
          </a:p>
          <a:p>
            <a:pPr marL="0" indent="0" algn="just">
              <a:buNone/>
            </a:pPr>
            <a:r>
              <a:rPr lang="sr-Cyrl-RS" sz="2000" b="1" i="1" dirty="0" smtClean="0"/>
              <a:t>Уколико сте заинтересовани да сагледате у целини Одлуку о буџету општине Мерошина за 2022. годину, исту можете пронаћи на сајту општине Мерошина.</a:t>
            </a: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Предшколска установа Полетарац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Народна библиотека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Установа за спорт,туризам и рекреацију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  Облачинско језеро </a:t>
            </a:r>
            <a:r>
              <a:rPr lang="ru-RU" altLang="en-US" sz="1600" dirty="0">
                <a:cs typeface="Calibri" panose="020F0502020204030204" pitchFamily="34" charset="0"/>
              </a:rPr>
              <a:t>	</a:t>
            </a:r>
            <a:endParaRPr lang="ru-RU" altLang="en-US" sz="16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- Месне </a:t>
            </a:r>
            <a:r>
              <a:rPr lang="ru-RU" altLang="en-US" sz="1600" dirty="0">
                <a:cs typeface="Calibri" panose="020F0502020204030204" pitchFamily="34" charset="0"/>
              </a:rPr>
              <a:t>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2" y="3836194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ОШ Јастребачки партизани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Дом здравља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</a:t>
            </a:r>
            <a:r>
              <a:rPr lang="sr-Cyrl-RS" sz="1700" dirty="0" smtClean="0"/>
              <a:t>општине </a:t>
            </a:r>
            <a:r>
              <a:rPr lang="sr-Cyrl-RS" sz="1700" dirty="0"/>
              <a:t>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dirty="0" smtClean="0"/>
              <a:t>Мерошина </a:t>
            </a:r>
            <a:r>
              <a:rPr lang="sr-Cyrl-RS" sz="1700" dirty="0"/>
              <a:t>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25605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Грађани и њихова удружења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79740" y="4697028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8524646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Мерошина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 smtClean="0"/>
              <a:t>Одлуком </a:t>
            </a:r>
            <a:r>
              <a:rPr lang="sr-Cyrl-RS" sz="1600" dirty="0"/>
              <a:t>о буџету општине </a:t>
            </a:r>
            <a:r>
              <a:rPr lang="sr-Cyrl-RS" sz="1600" dirty="0" smtClean="0"/>
              <a:t>Мерошина </a:t>
            </a:r>
            <a:r>
              <a:rPr lang="sr-Cyrl-RS" sz="1600" dirty="0"/>
              <a:t>за </a:t>
            </a:r>
            <a:r>
              <a:rPr lang="sr-Cyrl-RS" sz="1600" dirty="0" smtClean="0"/>
              <a:t>2022. </a:t>
            </a:r>
            <a:r>
              <a:rPr lang="sr-Cyrl-RS" sz="1600" dirty="0"/>
              <a:t>годину планирана су средства из буџета општине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446.938.010,00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sr-Cyrl-RS" sz="1600" dirty="0" smtClean="0"/>
              <a:t>24.500.000,00 </a:t>
            </a:r>
            <a:r>
              <a:rPr lang="sr-Cyrl-RS" sz="1600" dirty="0"/>
              <a:t>динара 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</a:t>
            </a:r>
            <a:r>
              <a:rPr lang="sr-Cyrl-RS" sz="1600" dirty="0" smtClean="0"/>
              <a:t>9.450.000,00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72989204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 </a:t>
            </a:r>
            <a:r>
              <a:rPr lang="sr-Cyrl-RS" sz="4400" b="1" dirty="0" smtClean="0"/>
              <a:t>480.888.010,00 дин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2022.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32164668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CF0692-5A2C-4794-9CAF-6478EEE9EEC6}">
  <ds:schemaRefs>
    <ds:schemaRef ds:uri="http://purl.org/dc/terms/"/>
    <ds:schemaRef ds:uri="http://purl.org/dc/elements/1.1/"/>
    <ds:schemaRef ds:uri="http://www.w3.org/XML/1998/namespace"/>
    <ds:schemaRef ds:uri="934e4f6f-c740-4e49-838d-10594e3f873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1913</Words>
  <Application>Microsoft Office PowerPoint</Application>
  <PresentationFormat>On-screen Show (4:3)</PresentationFormat>
  <Paragraphs>441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Custom Design</vt:lpstr>
      <vt:lpstr> ОПШТИНА МЕРОШИНА</vt:lpstr>
      <vt:lpstr>Увод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На шта се троше јавна средства?</vt:lpstr>
      <vt:lpstr>PowerPoint Presentation</vt:lpstr>
      <vt:lpstr>Структура пројектованих расхода и издатака буџета за 2022.годину</vt:lpstr>
      <vt:lpstr>Планирани расходи буџета по програмима</vt:lpstr>
      <vt:lpstr>Планирани расходи буџета по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Активности које ће се реализовати преко месних заједница</vt:lpstr>
      <vt:lpstr>Учешће грађана у буџетском процесу</vt:lpstr>
      <vt:lpstr>Табела грађана на предложене пројекте локалне самоуправе</vt:lpstr>
      <vt:lpstr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vt:lpstr>
      <vt:lpstr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Dragan Jovanovic</cp:lastModifiedBy>
  <cp:revision>93</cp:revision>
  <cp:lastPrinted>2021-12-09T11:39:18Z</cp:lastPrinted>
  <dcterms:created xsi:type="dcterms:W3CDTF">2020-12-04T11:30:34Z</dcterms:created>
  <dcterms:modified xsi:type="dcterms:W3CDTF">2021-12-09T11:39:59Z</dcterms:modified>
</cp:coreProperties>
</file>